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itchFamily="34" charset="0"/>
      <p:regular r:id="rId13"/>
      <p:bold r:id="rId14"/>
      <p:italic r:id="rId15"/>
      <p:boldItalic r:id="rId16"/>
    </p:embeddedFont>
    <p:embeddedFont>
      <p:font typeface="Montserrat" charset="0"/>
      <p:regular r:id="rId17"/>
    </p:embeddedFont>
    <p:embeddedFont>
      <p:font typeface="Heebo Light" charset="-79"/>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7" d="100"/>
          <a:sy n="67" d="100"/>
        </p:scale>
        <p:origin x="-324" y="-3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5D37DD2E-D5A6-4600-B939-B7A5655E6700}" type="datetimeFigureOut">
              <a:rPr lang="en-IN" smtClean="0"/>
              <a:t>20-11-2024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757AA54B-B556-47DD-B589-4B7FEE51D591}" type="slidenum">
              <a:rPr lang="en-IN" smtClean="0"/>
              <a:t>‹#›</a:t>
            </a:fld>
            <a:endParaRPr lang="en-IN"/>
          </a:p>
        </p:txBody>
      </p:sp>
    </p:spTree>
    <p:extLst>
      <p:ext uri="{BB962C8B-B14F-4D97-AF65-F5344CB8AC3E}">
        <p14:creationId xmlns:p14="http://schemas.microsoft.com/office/powerpoint/2010/main" val="220769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s://www.agrivi.com/" TargetMode="External"/><Relationship Id="rId5" Type="http://schemas.openxmlformats.org/officeDocument/2006/relationships/image" Target="../media/image17.png"/><Relationship Id="rId4" Type="http://schemas.openxmlformats.org/officeDocument/2006/relationships/hyperlink" Target="https://khetibuddy.com/products/farm-managemen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44717"/>
            <a:ext cx="7556421" cy="2934653"/>
          </a:xfrm>
          <a:prstGeom prst="rect">
            <a:avLst/>
          </a:prstGeom>
          <a:noFill/>
          <a:ln/>
        </p:spPr>
        <p:txBody>
          <a:bodyPr wrap="square" lIns="0" tIns="0" rIns="0" bIns="0" rtlCol="0" anchor="t"/>
          <a:lstStyle/>
          <a:p>
            <a:pPr marL="0" indent="0">
              <a:lnSpc>
                <a:spcPts val="7700"/>
              </a:lnSpc>
              <a:buNone/>
            </a:pPr>
            <a:r>
              <a:rPr lang="en-US" sz="6150" b="1" dirty="0">
                <a:solidFill>
                  <a:srgbClr val="F2F0F4"/>
                </a:solidFill>
                <a:latin typeface="Montserrat" pitchFamily="34" charset="0"/>
                <a:ea typeface="Montserrat" pitchFamily="34" charset="-122"/>
                <a:cs typeface="Montserrat" pitchFamily="34" charset="-120"/>
              </a:rPr>
              <a:t>Farm Management System</a:t>
            </a:r>
            <a:endParaRPr lang="en-US" sz="6150" dirty="0"/>
          </a:p>
        </p:txBody>
      </p:sp>
      <p:sp>
        <p:nvSpPr>
          <p:cNvPr id="4" name="Text 1"/>
          <p:cNvSpPr/>
          <p:nvPr/>
        </p:nvSpPr>
        <p:spPr>
          <a:xfrm>
            <a:off x="793790" y="4819531"/>
            <a:ext cx="7556421" cy="362903"/>
          </a:xfrm>
          <a:prstGeom prst="rect">
            <a:avLst/>
          </a:prstGeom>
          <a:noFill/>
          <a:ln/>
        </p:spPr>
        <p:txBody>
          <a:bodyPr wrap="none" lIns="0" tIns="0" rIns="0" bIns="0" rtlCol="0" anchor="t"/>
          <a:lstStyle/>
          <a:p>
            <a:pPr marL="0" indent="0">
              <a:lnSpc>
                <a:spcPts val="2850"/>
              </a:lnSpc>
              <a:buNone/>
            </a:pPr>
            <a:r>
              <a:rPr lang="en-US" sz="1750" i="1" dirty="0">
                <a:solidFill>
                  <a:srgbClr val="DCD7E5"/>
                </a:solidFill>
                <a:latin typeface="Heebo Light" pitchFamily="34" charset="0"/>
                <a:ea typeface="Heebo Light" pitchFamily="34" charset="-122"/>
                <a:cs typeface="Heebo Light" pitchFamily="34" charset="-120"/>
              </a:rPr>
              <a:t>Team Members</a:t>
            </a:r>
            <a:endParaRPr lang="en-US" sz="1750" dirty="0"/>
          </a:p>
        </p:txBody>
      </p:sp>
      <p:sp>
        <p:nvSpPr>
          <p:cNvPr id="5" name="Text 2"/>
          <p:cNvSpPr/>
          <p:nvPr/>
        </p:nvSpPr>
        <p:spPr>
          <a:xfrm>
            <a:off x="793790" y="5437584"/>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DCD7E5"/>
                </a:solidFill>
                <a:latin typeface="Heebo Light" pitchFamily="34" charset="0"/>
                <a:ea typeface="Heebo Light" pitchFamily="34" charset="-122"/>
                <a:cs typeface="Heebo Light" pitchFamily="34" charset="-120"/>
              </a:rPr>
              <a:t>Thanalaxmi S - 231801179</a:t>
            </a:r>
            <a:endParaRPr lang="en-US" sz="1750" dirty="0"/>
          </a:p>
        </p:txBody>
      </p:sp>
      <p:sp>
        <p:nvSpPr>
          <p:cNvPr id="6" name="Text 3"/>
          <p:cNvSpPr/>
          <p:nvPr/>
        </p:nvSpPr>
        <p:spPr>
          <a:xfrm>
            <a:off x="793790" y="5879782"/>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DCD7E5"/>
                </a:solidFill>
                <a:latin typeface="Heebo Light" pitchFamily="34" charset="0"/>
                <a:ea typeface="Heebo Light" pitchFamily="34" charset="-122"/>
                <a:cs typeface="Heebo Light" pitchFamily="34" charset="-120"/>
              </a:rPr>
              <a:t>Suhirtha M P - 231801175</a:t>
            </a:r>
            <a:endParaRPr lang="en-US" sz="1750" dirty="0"/>
          </a:p>
        </p:txBody>
      </p:sp>
      <p:sp>
        <p:nvSpPr>
          <p:cNvPr id="7" name="Text 4"/>
          <p:cNvSpPr/>
          <p:nvPr/>
        </p:nvSpPr>
        <p:spPr>
          <a:xfrm>
            <a:off x="793790" y="6321981"/>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DCD7E5"/>
                </a:solidFill>
                <a:latin typeface="Heebo Light" pitchFamily="34" charset="0"/>
                <a:ea typeface="Heebo Light" pitchFamily="34" charset="-122"/>
                <a:cs typeface="Heebo Light" pitchFamily="34" charset="-120"/>
              </a:rPr>
              <a:t>Tanisha S - 231801178</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1479" y="499110"/>
            <a:ext cx="4536758" cy="566976"/>
          </a:xfrm>
          <a:prstGeom prst="rect">
            <a:avLst/>
          </a:prstGeom>
          <a:noFill/>
          <a:ln/>
        </p:spPr>
        <p:txBody>
          <a:bodyPr wrap="none" lIns="0" tIns="0" rIns="0" bIns="0" rtlCol="0" anchor="t"/>
          <a:lstStyle/>
          <a:p>
            <a:pPr marL="0" indent="0">
              <a:lnSpc>
                <a:spcPts val="4450"/>
              </a:lnSpc>
              <a:buNone/>
            </a:pPr>
            <a:r>
              <a:rPr lang="en-US" sz="3550" dirty="0">
                <a:solidFill>
                  <a:srgbClr val="F2F0F4"/>
                </a:solidFill>
                <a:latin typeface="Montserrat" pitchFamily="34" charset="0"/>
                <a:ea typeface="Montserrat" pitchFamily="34" charset="-122"/>
                <a:cs typeface="Montserrat" pitchFamily="34" charset="-120"/>
              </a:rPr>
              <a:t>Reference</a:t>
            </a:r>
            <a:endParaRPr lang="en-US" sz="3550" dirty="0"/>
          </a:p>
        </p:txBody>
      </p:sp>
      <p:pic>
        <p:nvPicPr>
          <p:cNvPr id="4" name="Image 1" descr="preencoded.png">
            <a:hlinkClick r:id="rId4"/>
          </p:cNvPr>
          <p:cNvPicPr>
            <a:picLocks noChangeAspect="1"/>
          </p:cNvPicPr>
          <p:nvPr/>
        </p:nvPicPr>
        <p:blipFill>
          <a:blip r:embed="rId5"/>
          <a:stretch>
            <a:fillRect/>
          </a:stretch>
        </p:blipFill>
        <p:spPr>
          <a:xfrm>
            <a:off x="6121479" y="1338263"/>
            <a:ext cx="7873841" cy="1829872"/>
          </a:xfrm>
          <a:prstGeom prst="rect">
            <a:avLst/>
          </a:prstGeom>
        </p:spPr>
      </p:pic>
      <p:pic>
        <p:nvPicPr>
          <p:cNvPr id="5" name="Image 2" descr="preencoded.png">
            <a:hlinkClick r:id="rId6"/>
          </p:cNvPr>
          <p:cNvPicPr>
            <a:picLocks noChangeAspect="1"/>
          </p:cNvPicPr>
          <p:nvPr/>
        </p:nvPicPr>
        <p:blipFill>
          <a:blip r:embed="rId7"/>
          <a:stretch>
            <a:fillRect/>
          </a:stretch>
        </p:blipFill>
        <p:spPr>
          <a:xfrm>
            <a:off x="6121479" y="5406152"/>
            <a:ext cx="7873841" cy="1829872"/>
          </a:xfrm>
          <a:prstGeom prst="rect">
            <a:avLst/>
          </a:prstGeom>
        </p:spPr>
      </p:pic>
      <p:sp>
        <p:nvSpPr>
          <p:cNvPr id="6" name="Text 1"/>
          <p:cNvSpPr/>
          <p:nvPr/>
        </p:nvSpPr>
        <p:spPr>
          <a:xfrm>
            <a:off x="6121479" y="7440097"/>
            <a:ext cx="7873841" cy="290274"/>
          </a:xfrm>
          <a:prstGeom prst="rect">
            <a:avLst/>
          </a:prstGeom>
          <a:noFill/>
          <a:ln/>
        </p:spPr>
        <p:txBody>
          <a:bodyPr wrap="none" lIns="0" tIns="0" rIns="0" bIns="0" rtlCol="0" anchor="t"/>
          <a:lstStyle/>
          <a:p>
            <a:pPr marL="0" indent="0">
              <a:lnSpc>
                <a:spcPts val="2250"/>
              </a:lnSpc>
              <a:buNone/>
            </a:pP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20760"/>
            <a:ext cx="7358301"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Introduction and Abstract</a:t>
            </a:r>
            <a:endParaRPr lang="en-US" sz="4450" dirty="0"/>
          </a:p>
        </p:txBody>
      </p:sp>
      <p:sp>
        <p:nvSpPr>
          <p:cNvPr id="3" name="Text 1"/>
          <p:cNvSpPr/>
          <p:nvPr/>
        </p:nvSpPr>
        <p:spPr>
          <a:xfrm>
            <a:off x="793790" y="2483168"/>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Farm Management System is a cutting-edge web application that aims to streamline agricultural activities. By leveraging modern web technologies, it offers a digital platform for effective farm management. The system integrates various functionalities such as farmer kits, contact details, blogs, news, farmers' market, and user accounts.</a:t>
            </a:r>
            <a:endParaRPr lang="en-US" sz="1750" dirty="0"/>
          </a:p>
        </p:txBody>
      </p:sp>
      <p:sp>
        <p:nvSpPr>
          <p:cNvPr id="4" name="Text 2"/>
          <p:cNvSpPr/>
          <p:nvPr/>
        </p:nvSpPr>
        <p:spPr>
          <a:xfrm>
            <a:off x="793790" y="3827026"/>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Developed with HTML for the frontend and powered by MongoDB and PHP for the backend, this system ensures robust data management and a seamless user experience. It provides farmers with tools for resource management, market access, and information dissemination, all in one centralized platform.</a:t>
            </a:r>
            <a:endParaRPr lang="en-US" sz="1750" dirty="0"/>
          </a:p>
        </p:txBody>
      </p:sp>
      <p:sp>
        <p:nvSpPr>
          <p:cNvPr id="5" name="Text 3"/>
          <p:cNvSpPr/>
          <p:nvPr/>
        </p:nvSpPr>
        <p:spPr>
          <a:xfrm>
            <a:off x="793790" y="539769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Frontend</a:t>
            </a:r>
            <a:endParaRPr lang="en-US" sz="2200" dirty="0"/>
          </a:p>
        </p:txBody>
      </p:sp>
      <p:sp>
        <p:nvSpPr>
          <p:cNvPr id="6" name="Text 4"/>
          <p:cNvSpPr/>
          <p:nvPr/>
        </p:nvSpPr>
        <p:spPr>
          <a:xfrm>
            <a:off x="793790" y="5978843"/>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HTML compiled with Visual Studio Code</a:t>
            </a:r>
            <a:endParaRPr lang="en-US" sz="1750" dirty="0"/>
          </a:p>
        </p:txBody>
      </p:sp>
      <p:sp>
        <p:nvSpPr>
          <p:cNvPr id="7" name="Text 5"/>
          <p:cNvSpPr/>
          <p:nvPr/>
        </p:nvSpPr>
        <p:spPr>
          <a:xfrm>
            <a:off x="5332928" y="539769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Backend</a:t>
            </a:r>
            <a:endParaRPr lang="en-US" sz="2200" dirty="0"/>
          </a:p>
        </p:txBody>
      </p:sp>
      <p:sp>
        <p:nvSpPr>
          <p:cNvPr id="8" name="Text 6"/>
          <p:cNvSpPr/>
          <p:nvPr/>
        </p:nvSpPr>
        <p:spPr>
          <a:xfrm>
            <a:off x="5332928" y="5978843"/>
            <a:ext cx="3978116"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MongoDB for data storage</a:t>
            </a:r>
            <a:endParaRPr lang="en-US" sz="1750" dirty="0"/>
          </a:p>
        </p:txBody>
      </p:sp>
      <p:sp>
        <p:nvSpPr>
          <p:cNvPr id="9" name="Text 7"/>
          <p:cNvSpPr/>
          <p:nvPr/>
        </p:nvSpPr>
        <p:spPr>
          <a:xfrm>
            <a:off x="9872067" y="539769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Server-side</a:t>
            </a:r>
            <a:endParaRPr lang="en-US" sz="2200" dirty="0"/>
          </a:p>
        </p:txBody>
      </p:sp>
      <p:sp>
        <p:nvSpPr>
          <p:cNvPr id="10" name="Text 8"/>
          <p:cNvSpPr/>
          <p:nvPr/>
        </p:nvSpPr>
        <p:spPr>
          <a:xfrm>
            <a:off x="9872067" y="5978843"/>
            <a:ext cx="3978116"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PHP for scripting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0680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Objectives</a:t>
            </a:r>
            <a:endParaRPr lang="en-US" sz="4450" dirty="0"/>
          </a:p>
        </p:txBody>
      </p:sp>
      <p:sp>
        <p:nvSpPr>
          <p:cNvPr id="4" name="Shape 1"/>
          <p:cNvSpPr/>
          <p:nvPr/>
        </p:nvSpPr>
        <p:spPr>
          <a:xfrm>
            <a:off x="793790" y="2410897"/>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987504" y="2495907"/>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1530906" y="2410897"/>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Streamline Processes</a:t>
            </a:r>
            <a:endParaRPr lang="en-US" sz="2200" dirty="0"/>
          </a:p>
        </p:txBody>
      </p:sp>
      <p:sp>
        <p:nvSpPr>
          <p:cNvPr id="7" name="Text 4"/>
          <p:cNvSpPr/>
          <p:nvPr/>
        </p:nvSpPr>
        <p:spPr>
          <a:xfrm>
            <a:off x="1530906" y="325564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Provide a user-friendly web interface to simplify farm management tasks</a:t>
            </a:r>
            <a:endParaRPr lang="en-US" sz="1750" dirty="0"/>
          </a:p>
        </p:txBody>
      </p:sp>
      <p:sp>
        <p:nvSpPr>
          <p:cNvPr id="8" name="Shape 5"/>
          <p:cNvSpPr/>
          <p:nvPr/>
        </p:nvSpPr>
        <p:spPr>
          <a:xfrm>
            <a:off x="4685467" y="2410897"/>
            <a:ext cx="510302" cy="510302"/>
          </a:xfrm>
          <a:prstGeom prst="roundRect">
            <a:avLst>
              <a:gd name="adj" fmla="val 18669"/>
            </a:avLst>
          </a:prstGeom>
          <a:solidFill>
            <a:srgbClr val="31136C"/>
          </a:solidFill>
          <a:ln w="7620">
            <a:solidFill>
              <a:srgbClr val="4A2C85"/>
            </a:solidFill>
            <a:prstDash val="solid"/>
          </a:ln>
        </p:spPr>
      </p:sp>
      <p:sp>
        <p:nvSpPr>
          <p:cNvPr id="9" name="Text 6"/>
          <p:cNvSpPr/>
          <p:nvPr/>
        </p:nvSpPr>
        <p:spPr>
          <a:xfrm>
            <a:off x="4843939" y="2495907"/>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5422583" y="241089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Market Access</a:t>
            </a:r>
            <a:endParaRPr lang="en-US" sz="2200" dirty="0"/>
          </a:p>
        </p:txBody>
      </p:sp>
      <p:sp>
        <p:nvSpPr>
          <p:cNvPr id="11" name="Text 8"/>
          <p:cNvSpPr/>
          <p:nvPr/>
        </p:nvSpPr>
        <p:spPr>
          <a:xfrm>
            <a:off x="5422583" y="2901315"/>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Offer easy access to market information and resources</a:t>
            </a:r>
            <a:endParaRPr lang="en-US" sz="1750" dirty="0"/>
          </a:p>
        </p:txBody>
      </p:sp>
      <p:sp>
        <p:nvSpPr>
          <p:cNvPr id="12" name="Shape 9"/>
          <p:cNvSpPr/>
          <p:nvPr/>
        </p:nvSpPr>
        <p:spPr>
          <a:xfrm>
            <a:off x="793790" y="4826318"/>
            <a:ext cx="510302" cy="510302"/>
          </a:xfrm>
          <a:prstGeom prst="roundRect">
            <a:avLst>
              <a:gd name="adj" fmla="val 18669"/>
            </a:avLst>
          </a:prstGeom>
          <a:solidFill>
            <a:srgbClr val="31136C"/>
          </a:solidFill>
          <a:ln w="7620">
            <a:solidFill>
              <a:srgbClr val="4A2C85"/>
            </a:solidFill>
            <a:prstDash val="solid"/>
          </a:ln>
        </p:spPr>
      </p:sp>
      <p:sp>
        <p:nvSpPr>
          <p:cNvPr id="13" name="Text 10"/>
          <p:cNvSpPr/>
          <p:nvPr/>
        </p:nvSpPr>
        <p:spPr>
          <a:xfrm>
            <a:off x="952976" y="4911328"/>
            <a:ext cx="19192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p:cNvSpPr/>
          <p:nvPr/>
        </p:nvSpPr>
        <p:spPr>
          <a:xfrm>
            <a:off x="1530906" y="482631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Enhance Communication</a:t>
            </a:r>
            <a:endParaRPr lang="en-US" sz="2200" dirty="0"/>
          </a:p>
        </p:txBody>
      </p:sp>
      <p:sp>
        <p:nvSpPr>
          <p:cNvPr id="15" name="Text 12"/>
          <p:cNvSpPr/>
          <p:nvPr/>
        </p:nvSpPr>
        <p:spPr>
          <a:xfrm>
            <a:off x="1530906" y="567106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Improve information sharing among the farming community</a:t>
            </a:r>
            <a:endParaRPr lang="en-US" sz="1750" dirty="0"/>
          </a:p>
        </p:txBody>
      </p:sp>
      <p:sp>
        <p:nvSpPr>
          <p:cNvPr id="16" name="Shape 13"/>
          <p:cNvSpPr/>
          <p:nvPr/>
        </p:nvSpPr>
        <p:spPr>
          <a:xfrm>
            <a:off x="4685467" y="4826318"/>
            <a:ext cx="510302" cy="510302"/>
          </a:xfrm>
          <a:prstGeom prst="roundRect">
            <a:avLst>
              <a:gd name="adj" fmla="val 18669"/>
            </a:avLst>
          </a:prstGeom>
          <a:solidFill>
            <a:srgbClr val="31136C"/>
          </a:solidFill>
          <a:ln w="7620">
            <a:solidFill>
              <a:srgbClr val="4A2C85"/>
            </a:solidFill>
            <a:prstDash val="solid"/>
          </a:ln>
        </p:spPr>
      </p:sp>
      <p:sp>
        <p:nvSpPr>
          <p:cNvPr id="17" name="Text 14"/>
          <p:cNvSpPr/>
          <p:nvPr/>
        </p:nvSpPr>
        <p:spPr>
          <a:xfrm>
            <a:off x="4828103" y="4911328"/>
            <a:ext cx="22490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4</a:t>
            </a:r>
            <a:endParaRPr lang="en-US" sz="2650" dirty="0"/>
          </a:p>
        </p:txBody>
      </p:sp>
      <p:sp>
        <p:nvSpPr>
          <p:cNvPr id="18" name="Text 15"/>
          <p:cNvSpPr/>
          <p:nvPr/>
        </p:nvSpPr>
        <p:spPr>
          <a:xfrm>
            <a:off x="5422583" y="482631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Centralized Management</a:t>
            </a:r>
            <a:endParaRPr lang="en-US" sz="2200" dirty="0"/>
          </a:p>
        </p:txBody>
      </p:sp>
      <p:sp>
        <p:nvSpPr>
          <p:cNvPr id="19" name="Text 16"/>
          <p:cNvSpPr/>
          <p:nvPr/>
        </p:nvSpPr>
        <p:spPr>
          <a:xfrm>
            <a:off x="5422583" y="567106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Create a unified platform for managing farm operations, including inventory, sales, and financial records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82754"/>
            <a:ext cx="10450592"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Existing System vs. Proposed System</a:t>
            </a:r>
            <a:endParaRPr lang="en-US" sz="4450" dirty="0"/>
          </a:p>
        </p:txBody>
      </p:sp>
      <p:sp>
        <p:nvSpPr>
          <p:cNvPr id="3" name="Text 1"/>
          <p:cNvSpPr/>
          <p:nvPr/>
        </p:nvSpPr>
        <p:spPr>
          <a:xfrm>
            <a:off x="793790" y="2245162"/>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current scenario often relies on traditional methods for farm management, which can be time-consuming and inefficient. Existing systems lack integration and real-time data, leading to suboptimal decision-making. Farmers often use disparate tools for different tasks, such as spreadsheets for record-keeping and separate applications for market information.</a:t>
            </a:r>
            <a:endParaRPr lang="en-US" sz="1750" dirty="0"/>
          </a:p>
        </p:txBody>
      </p:sp>
      <p:sp>
        <p:nvSpPr>
          <p:cNvPr id="4" name="Text 2"/>
          <p:cNvSpPr/>
          <p:nvPr/>
        </p:nvSpPr>
        <p:spPr>
          <a:xfrm>
            <a:off x="793790" y="3589020"/>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Our proposed Farm Management System addresses these limitations by offering an integrated platform with features like a central dashboard, farmer kit, contact details, blogs and news, farmers' market, and personalized user accounts.</a:t>
            </a:r>
            <a:endParaRPr lang="en-US" sz="1750" dirty="0"/>
          </a:p>
        </p:txBody>
      </p:sp>
      <p:sp>
        <p:nvSpPr>
          <p:cNvPr id="5" name="Text 3"/>
          <p:cNvSpPr/>
          <p:nvPr/>
        </p:nvSpPr>
        <p:spPr>
          <a:xfrm>
            <a:off x="793790" y="47967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Existing System</a:t>
            </a:r>
            <a:endParaRPr lang="en-US" sz="2200" dirty="0"/>
          </a:p>
        </p:txBody>
      </p:sp>
      <p:sp>
        <p:nvSpPr>
          <p:cNvPr id="6" name="Text 4"/>
          <p:cNvSpPr/>
          <p:nvPr/>
        </p:nvSpPr>
        <p:spPr>
          <a:xfrm>
            <a:off x="793790" y="537793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Traditional methods</a:t>
            </a:r>
            <a:endParaRPr lang="en-US" sz="1750" dirty="0"/>
          </a:p>
        </p:txBody>
      </p:sp>
      <p:sp>
        <p:nvSpPr>
          <p:cNvPr id="7" name="Text 5"/>
          <p:cNvSpPr/>
          <p:nvPr/>
        </p:nvSpPr>
        <p:spPr>
          <a:xfrm>
            <a:off x="793790" y="582013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Lack of integration</a:t>
            </a:r>
            <a:endParaRPr lang="en-US" sz="1750" dirty="0"/>
          </a:p>
        </p:txBody>
      </p:sp>
      <p:sp>
        <p:nvSpPr>
          <p:cNvPr id="8" name="Text 6"/>
          <p:cNvSpPr/>
          <p:nvPr/>
        </p:nvSpPr>
        <p:spPr>
          <a:xfrm>
            <a:off x="793790" y="626233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Time-consuming</a:t>
            </a:r>
            <a:endParaRPr lang="en-US" sz="1750" dirty="0"/>
          </a:p>
        </p:txBody>
      </p:sp>
      <p:sp>
        <p:nvSpPr>
          <p:cNvPr id="9" name="Text 7"/>
          <p:cNvSpPr/>
          <p:nvPr/>
        </p:nvSpPr>
        <p:spPr>
          <a:xfrm>
            <a:off x="793790" y="670452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Prone to errors</a:t>
            </a:r>
            <a:endParaRPr lang="en-US" sz="1750" dirty="0"/>
          </a:p>
        </p:txBody>
      </p:sp>
      <p:sp>
        <p:nvSpPr>
          <p:cNvPr id="10" name="Text 8"/>
          <p:cNvSpPr/>
          <p:nvPr/>
        </p:nvSpPr>
        <p:spPr>
          <a:xfrm>
            <a:off x="7599521" y="47967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Proposed System</a:t>
            </a:r>
            <a:endParaRPr lang="en-US" sz="2200" dirty="0"/>
          </a:p>
        </p:txBody>
      </p:sp>
      <p:sp>
        <p:nvSpPr>
          <p:cNvPr id="11" name="Text 9"/>
          <p:cNvSpPr/>
          <p:nvPr/>
        </p:nvSpPr>
        <p:spPr>
          <a:xfrm>
            <a:off x="7599521" y="537793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Integrated platform</a:t>
            </a:r>
            <a:endParaRPr lang="en-US" sz="1750" dirty="0"/>
          </a:p>
        </p:txBody>
      </p:sp>
      <p:sp>
        <p:nvSpPr>
          <p:cNvPr id="12" name="Text 10"/>
          <p:cNvSpPr/>
          <p:nvPr/>
        </p:nvSpPr>
        <p:spPr>
          <a:xfrm>
            <a:off x="7599521" y="582013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Real-time data</a:t>
            </a:r>
            <a:endParaRPr lang="en-US" sz="1750" dirty="0"/>
          </a:p>
        </p:txBody>
      </p:sp>
      <p:sp>
        <p:nvSpPr>
          <p:cNvPr id="13" name="Text 11"/>
          <p:cNvSpPr/>
          <p:nvPr/>
        </p:nvSpPr>
        <p:spPr>
          <a:xfrm>
            <a:off x="7599521" y="626233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User-friendly interface</a:t>
            </a:r>
            <a:endParaRPr lang="en-US" sz="1750" dirty="0"/>
          </a:p>
        </p:txBody>
      </p:sp>
      <p:sp>
        <p:nvSpPr>
          <p:cNvPr id="14" name="Text 12"/>
          <p:cNvSpPr/>
          <p:nvPr/>
        </p:nvSpPr>
        <p:spPr>
          <a:xfrm>
            <a:off x="7599521" y="670452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Efficient management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570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Disadvantages of Existing System</a:t>
            </a:r>
            <a:endParaRPr lang="en-US" sz="4450" dirty="0"/>
          </a:p>
        </p:txBody>
      </p:sp>
      <p:pic>
        <p:nvPicPr>
          <p:cNvPr id="4" name="Image 1" descr="preencoded.png"/>
          <p:cNvPicPr>
            <a:picLocks noChangeAspect="1"/>
          </p:cNvPicPr>
          <p:nvPr/>
        </p:nvPicPr>
        <p:blipFill>
          <a:blip r:embed="rId4"/>
          <a:stretch>
            <a:fillRect/>
          </a:stretch>
        </p:blipFill>
        <p:spPr>
          <a:xfrm>
            <a:off x="6280190" y="2643426"/>
            <a:ext cx="566976" cy="566976"/>
          </a:xfrm>
          <a:prstGeom prst="rect">
            <a:avLst/>
          </a:prstGeom>
        </p:spPr>
      </p:pic>
      <p:sp>
        <p:nvSpPr>
          <p:cNvPr id="5" name="Text 1"/>
          <p:cNvSpPr/>
          <p:nvPr/>
        </p:nvSpPr>
        <p:spPr>
          <a:xfrm>
            <a:off x="6280190"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Inefficiency</a:t>
            </a:r>
            <a:endParaRPr lang="en-US" sz="2200" dirty="0"/>
          </a:p>
        </p:txBody>
      </p:sp>
      <p:sp>
        <p:nvSpPr>
          <p:cNvPr id="6" name="Text 2"/>
          <p:cNvSpPr/>
          <p:nvPr/>
        </p:nvSpPr>
        <p:spPr>
          <a:xfrm>
            <a:off x="6280190" y="3927634"/>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Time-consuming and labor-intensive traditional methods</a:t>
            </a:r>
            <a:endParaRPr lang="en-US" sz="1750" dirty="0"/>
          </a:p>
        </p:txBody>
      </p:sp>
      <p:pic>
        <p:nvPicPr>
          <p:cNvPr id="7" name="Image 2" descr="preencoded.png"/>
          <p:cNvPicPr>
            <a:picLocks noChangeAspect="1"/>
          </p:cNvPicPr>
          <p:nvPr/>
        </p:nvPicPr>
        <p:blipFill>
          <a:blip r:embed="rId5"/>
          <a:stretch>
            <a:fillRect/>
          </a:stretch>
        </p:blipFill>
        <p:spPr>
          <a:xfrm>
            <a:off x="10228421" y="2643426"/>
            <a:ext cx="566976" cy="566976"/>
          </a:xfrm>
          <a:prstGeom prst="rect">
            <a:avLst/>
          </a:prstGeom>
        </p:spPr>
      </p:pic>
      <p:sp>
        <p:nvSpPr>
          <p:cNvPr id="8" name="Text 3"/>
          <p:cNvSpPr/>
          <p:nvPr/>
        </p:nvSpPr>
        <p:spPr>
          <a:xfrm>
            <a:off x="10228421"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Lack of Integration</a:t>
            </a:r>
            <a:endParaRPr lang="en-US" sz="2200" dirty="0"/>
          </a:p>
        </p:txBody>
      </p:sp>
      <p:sp>
        <p:nvSpPr>
          <p:cNvPr id="9" name="Text 4"/>
          <p:cNvSpPr/>
          <p:nvPr/>
        </p:nvSpPr>
        <p:spPr>
          <a:xfrm>
            <a:off x="10228421" y="3927634"/>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Fragmented systems requiring multiple tools</a:t>
            </a:r>
            <a:endParaRPr lang="en-US" sz="1750" dirty="0"/>
          </a:p>
        </p:txBody>
      </p:sp>
      <p:pic>
        <p:nvPicPr>
          <p:cNvPr id="10" name="Image 3" descr="preencoded.png"/>
          <p:cNvPicPr>
            <a:picLocks noChangeAspect="1"/>
          </p:cNvPicPr>
          <p:nvPr/>
        </p:nvPicPr>
        <p:blipFill>
          <a:blip r:embed="rId6"/>
          <a:stretch>
            <a:fillRect/>
          </a:stretch>
        </p:blipFill>
        <p:spPr>
          <a:xfrm>
            <a:off x="6280190" y="5333881"/>
            <a:ext cx="566976" cy="566976"/>
          </a:xfrm>
          <a:prstGeom prst="rect">
            <a:avLst/>
          </a:prstGeom>
        </p:spPr>
      </p:pic>
      <p:sp>
        <p:nvSpPr>
          <p:cNvPr id="11" name="Text 5"/>
          <p:cNvSpPr/>
          <p:nvPr/>
        </p:nvSpPr>
        <p:spPr>
          <a:xfrm>
            <a:off x="6280190" y="61276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Inaccuracy</a:t>
            </a:r>
            <a:endParaRPr lang="en-US" sz="2200" dirty="0"/>
          </a:p>
        </p:txBody>
      </p:sp>
      <p:sp>
        <p:nvSpPr>
          <p:cNvPr id="12" name="Text 6"/>
          <p:cNvSpPr/>
          <p:nvPr/>
        </p:nvSpPr>
        <p:spPr>
          <a:xfrm>
            <a:off x="6280190" y="6618089"/>
            <a:ext cx="3608070"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Error-prone manual record-keeping</a:t>
            </a:r>
            <a:endParaRPr lang="en-US" sz="1750" dirty="0"/>
          </a:p>
        </p:txBody>
      </p:sp>
      <p:pic>
        <p:nvPicPr>
          <p:cNvPr id="13" name="Image 4" descr="preencoded.png"/>
          <p:cNvPicPr>
            <a:picLocks noChangeAspect="1"/>
          </p:cNvPicPr>
          <p:nvPr/>
        </p:nvPicPr>
        <p:blipFill>
          <a:blip r:embed="rId7"/>
          <a:stretch>
            <a:fillRect/>
          </a:stretch>
        </p:blipFill>
        <p:spPr>
          <a:xfrm>
            <a:off x="10228421" y="5333881"/>
            <a:ext cx="566976" cy="566976"/>
          </a:xfrm>
          <a:prstGeom prst="rect">
            <a:avLst/>
          </a:prstGeom>
        </p:spPr>
      </p:pic>
      <p:sp>
        <p:nvSpPr>
          <p:cNvPr id="14" name="Text 7"/>
          <p:cNvSpPr/>
          <p:nvPr/>
        </p:nvSpPr>
        <p:spPr>
          <a:xfrm>
            <a:off x="10228421" y="61276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High Costs</a:t>
            </a:r>
            <a:endParaRPr lang="en-US" sz="2200" dirty="0"/>
          </a:p>
        </p:txBody>
      </p:sp>
      <p:sp>
        <p:nvSpPr>
          <p:cNvPr id="15" name="Text 8"/>
          <p:cNvSpPr/>
          <p:nvPr/>
        </p:nvSpPr>
        <p:spPr>
          <a:xfrm>
            <a:off x="10228421" y="6618089"/>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Increased operational costs without significant benefits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88801"/>
          </a:xfrm>
          <a:prstGeom prst="rect">
            <a:avLst/>
          </a:prstGeom>
        </p:spPr>
      </p:pic>
      <p:sp>
        <p:nvSpPr>
          <p:cNvPr id="3" name="Text 0"/>
          <p:cNvSpPr/>
          <p:nvPr/>
        </p:nvSpPr>
        <p:spPr>
          <a:xfrm>
            <a:off x="780812" y="3402806"/>
            <a:ext cx="9011722" cy="697230"/>
          </a:xfrm>
          <a:prstGeom prst="rect">
            <a:avLst/>
          </a:prstGeom>
          <a:noFill/>
          <a:ln/>
        </p:spPr>
        <p:txBody>
          <a:bodyPr wrap="none" lIns="0" tIns="0" rIns="0" bIns="0" rtlCol="0" anchor="t"/>
          <a:lstStyle/>
          <a:p>
            <a:pPr marL="0" indent="0">
              <a:lnSpc>
                <a:spcPts val="5450"/>
              </a:lnSpc>
              <a:buNone/>
            </a:pPr>
            <a:r>
              <a:rPr lang="en-US" sz="4350" dirty="0">
                <a:solidFill>
                  <a:srgbClr val="F2F0F4"/>
                </a:solidFill>
                <a:latin typeface="Montserrat" pitchFamily="34" charset="0"/>
                <a:ea typeface="Montserrat" pitchFamily="34" charset="-122"/>
                <a:cs typeface="Montserrat" pitchFamily="34" charset="-120"/>
              </a:rPr>
              <a:t>Advantages of Proposed System</a:t>
            </a:r>
            <a:endParaRPr lang="en-US" sz="4350" dirty="0"/>
          </a:p>
        </p:txBody>
      </p:sp>
      <p:sp>
        <p:nvSpPr>
          <p:cNvPr id="4" name="Shape 1"/>
          <p:cNvSpPr/>
          <p:nvPr/>
        </p:nvSpPr>
        <p:spPr>
          <a:xfrm>
            <a:off x="780812" y="4434602"/>
            <a:ext cx="6422946" cy="1657469"/>
          </a:xfrm>
          <a:prstGeom prst="roundRect">
            <a:avLst>
              <a:gd name="adj" fmla="val 5654"/>
            </a:avLst>
          </a:prstGeom>
          <a:solidFill>
            <a:srgbClr val="31136C"/>
          </a:solidFill>
          <a:ln w="7620">
            <a:solidFill>
              <a:srgbClr val="4A2C85"/>
            </a:solidFill>
            <a:prstDash val="solid"/>
          </a:ln>
        </p:spPr>
      </p:sp>
      <p:sp>
        <p:nvSpPr>
          <p:cNvPr id="5" name="Text 2"/>
          <p:cNvSpPr/>
          <p:nvPr/>
        </p:nvSpPr>
        <p:spPr>
          <a:xfrm>
            <a:off x="1011436" y="4665226"/>
            <a:ext cx="2788801" cy="348496"/>
          </a:xfrm>
          <a:prstGeom prst="rect">
            <a:avLst/>
          </a:prstGeom>
          <a:noFill/>
          <a:ln/>
        </p:spPr>
        <p:txBody>
          <a:bodyPr wrap="none" lIns="0" tIns="0" rIns="0" bIns="0" rtlCol="0" anchor="t"/>
          <a:lstStyle/>
          <a:p>
            <a:pPr marL="0" indent="0">
              <a:lnSpc>
                <a:spcPts val="2700"/>
              </a:lnSpc>
              <a:buNone/>
            </a:pPr>
            <a:r>
              <a:rPr lang="en-US" sz="2150" dirty="0">
                <a:solidFill>
                  <a:srgbClr val="DCD7E5"/>
                </a:solidFill>
                <a:latin typeface="Montserrat" pitchFamily="34" charset="0"/>
                <a:ea typeface="Montserrat" pitchFamily="34" charset="-122"/>
                <a:cs typeface="Montserrat" pitchFamily="34" charset="-120"/>
              </a:rPr>
              <a:t>Integration</a:t>
            </a:r>
            <a:endParaRPr lang="en-US" sz="2150" dirty="0"/>
          </a:p>
        </p:txBody>
      </p:sp>
      <p:sp>
        <p:nvSpPr>
          <p:cNvPr id="6" name="Text 3"/>
          <p:cNvSpPr/>
          <p:nvPr/>
        </p:nvSpPr>
        <p:spPr>
          <a:xfrm>
            <a:off x="1011436" y="5147548"/>
            <a:ext cx="5961698" cy="713899"/>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Single platform for streamlined farm management processes</a:t>
            </a:r>
            <a:endParaRPr lang="en-US" sz="1750" dirty="0"/>
          </a:p>
        </p:txBody>
      </p:sp>
      <p:sp>
        <p:nvSpPr>
          <p:cNvPr id="7" name="Shape 4"/>
          <p:cNvSpPr/>
          <p:nvPr/>
        </p:nvSpPr>
        <p:spPr>
          <a:xfrm>
            <a:off x="7426762" y="4434602"/>
            <a:ext cx="6422946" cy="1657469"/>
          </a:xfrm>
          <a:prstGeom prst="roundRect">
            <a:avLst>
              <a:gd name="adj" fmla="val 5654"/>
            </a:avLst>
          </a:prstGeom>
          <a:solidFill>
            <a:srgbClr val="31136C"/>
          </a:solidFill>
          <a:ln w="7620">
            <a:solidFill>
              <a:srgbClr val="4A2C85"/>
            </a:solidFill>
            <a:prstDash val="solid"/>
          </a:ln>
        </p:spPr>
      </p:sp>
      <p:sp>
        <p:nvSpPr>
          <p:cNvPr id="8" name="Text 5"/>
          <p:cNvSpPr/>
          <p:nvPr/>
        </p:nvSpPr>
        <p:spPr>
          <a:xfrm>
            <a:off x="7657386" y="4665226"/>
            <a:ext cx="2788801" cy="348496"/>
          </a:xfrm>
          <a:prstGeom prst="rect">
            <a:avLst/>
          </a:prstGeom>
          <a:noFill/>
          <a:ln/>
        </p:spPr>
        <p:txBody>
          <a:bodyPr wrap="none" lIns="0" tIns="0" rIns="0" bIns="0" rtlCol="0" anchor="t"/>
          <a:lstStyle/>
          <a:p>
            <a:pPr marL="0" indent="0">
              <a:lnSpc>
                <a:spcPts val="2700"/>
              </a:lnSpc>
              <a:buNone/>
            </a:pPr>
            <a:r>
              <a:rPr lang="en-US" sz="2150" dirty="0">
                <a:solidFill>
                  <a:srgbClr val="DCD7E5"/>
                </a:solidFill>
                <a:latin typeface="Montserrat" pitchFamily="34" charset="0"/>
                <a:ea typeface="Montserrat" pitchFamily="34" charset="-122"/>
                <a:cs typeface="Montserrat" pitchFamily="34" charset="-120"/>
              </a:rPr>
              <a:t>Real-Time Data</a:t>
            </a:r>
            <a:endParaRPr lang="en-US" sz="2150" dirty="0"/>
          </a:p>
        </p:txBody>
      </p:sp>
      <p:sp>
        <p:nvSpPr>
          <p:cNvPr id="9" name="Text 6"/>
          <p:cNvSpPr/>
          <p:nvPr/>
        </p:nvSpPr>
        <p:spPr>
          <a:xfrm>
            <a:off x="7657386" y="5147548"/>
            <a:ext cx="5961698" cy="356949"/>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Instant access to market information and expert advice</a:t>
            </a:r>
            <a:endParaRPr lang="en-US" sz="1750" dirty="0"/>
          </a:p>
        </p:txBody>
      </p:sp>
      <p:sp>
        <p:nvSpPr>
          <p:cNvPr id="10" name="Shape 7"/>
          <p:cNvSpPr/>
          <p:nvPr/>
        </p:nvSpPr>
        <p:spPr>
          <a:xfrm>
            <a:off x="780812" y="6315075"/>
            <a:ext cx="6422946" cy="1300520"/>
          </a:xfrm>
          <a:prstGeom prst="roundRect">
            <a:avLst>
              <a:gd name="adj" fmla="val 7205"/>
            </a:avLst>
          </a:prstGeom>
          <a:solidFill>
            <a:srgbClr val="31136C"/>
          </a:solidFill>
          <a:ln w="7620">
            <a:solidFill>
              <a:srgbClr val="4A2C85"/>
            </a:solidFill>
            <a:prstDash val="solid"/>
          </a:ln>
        </p:spPr>
      </p:sp>
      <p:sp>
        <p:nvSpPr>
          <p:cNvPr id="11" name="Text 8"/>
          <p:cNvSpPr/>
          <p:nvPr/>
        </p:nvSpPr>
        <p:spPr>
          <a:xfrm>
            <a:off x="1011436" y="6545699"/>
            <a:ext cx="3181707" cy="348496"/>
          </a:xfrm>
          <a:prstGeom prst="rect">
            <a:avLst/>
          </a:prstGeom>
          <a:noFill/>
          <a:ln/>
        </p:spPr>
        <p:txBody>
          <a:bodyPr wrap="none" lIns="0" tIns="0" rIns="0" bIns="0" rtlCol="0" anchor="t"/>
          <a:lstStyle/>
          <a:p>
            <a:pPr marL="0" indent="0">
              <a:lnSpc>
                <a:spcPts val="2700"/>
              </a:lnSpc>
              <a:buNone/>
            </a:pPr>
            <a:r>
              <a:rPr lang="en-US" sz="2150" dirty="0">
                <a:solidFill>
                  <a:srgbClr val="DCD7E5"/>
                </a:solidFill>
                <a:latin typeface="Montserrat" pitchFamily="34" charset="0"/>
                <a:ea typeface="Montserrat" pitchFamily="34" charset="-122"/>
                <a:cs typeface="Montserrat" pitchFamily="34" charset="-120"/>
              </a:rPr>
              <a:t>User-Friendly Interface</a:t>
            </a:r>
            <a:endParaRPr lang="en-US" sz="2150" dirty="0"/>
          </a:p>
        </p:txBody>
      </p:sp>
      <p:sp>
        <p:nvSpPr>
          <p:cNvPr id="12" name="Text 9"/>
          <p:cNvSpPr/>
          <p:nvPr/>
        </p:nvSpPr>
        <p:spPr>
          <a:xfrm>
            <a:off x="1011436" y="7028021"/>
            <a:ext cx="5961698" cy="356949"/>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Easy navigation and use for farmers of all tech levels</a:t>
            </a:r>
            <a:endParaRPr lang="en-US" sz="1750" dirty="0"/>
          </a:p>
        </p:txBody>
      </p:sp>
      <p:sp>
        <p:nvSpPr>
          <p:cNvPr id="13" name="Shape 10"/>
          <p:cNvSpPr/>
          <p:nvPr/>
        </p:nvSpPr>
        <p:spPr>
          <a:xfrm>
            <a:off x="7426762" y="6315075"/>
            <a:ext cx="6422946" cy="1300520"/>
          </a:xfrm>
          <a:prstGeom prst="roundRect">
            <a:avLst>
              <a:gd name="adj" fmla="val 7205"/>
            </a:avLst>
          </a:prstGeom>
          <a:solidFill>
            <a:srgbClr val="31136C"/>
          </a:solidFill>
          <a:ln w="7620">
            <a:solidFill>
              <a:srgbClr val="4A2C85"/>
            </a:solidFill>
            <a:prstDash val="solid"/>
          </a:ln>
        </p:spPr>
      </p:sp>
      <p:sp>
        <p:nvSpPr>
          <p:cNvPr id="14" name="Text 11"/>
          <p:cNvSpPr/>
          <p:nvPr/>
        </p:nvSpPr>
        <p:spPr>
          <a:xfrm>
            <a:off x="7657386" y="6545699"/>
            <a:ext cx="2788801" cy="348496"/>
          </a:xfrm>
          <a:prstGeom prst="rect">
            <a:avLst/>
          </a:prstGeom>
          <a:noFill/>
          <a:ln/>
        </p:spPr>
        <p:txBody>
          <a:bodyPr wrap="none" lIns="0" tIns="0" rIns="0" bIns="0" rtlCol="0" anchor="t"/>
          <a:lstStyle/>
          <a:p>
            <a:pPr marL="0" indent="0">
              <a:lnSpc>
                <a:spcPts val="2700"/>
              </a:lnSpc>
              <a:buNone/>
            </a:pPr>
            <a:r>
              <a:rPr lang="en-US" sz="2150" dirty="0">
                <a:solidFill>
                  <a:srgbClr val="DCD7E5"/>
                </a:solidFill>
                <a:latin typeface="Montserrat" pitchFamily="34" charset="0"/>
                <a:ea typeface="Montserrat" pitchFamily="34" charset="-122"/>
                <a:cs typeface="Montserrat" pitchFamily="34" charset="-120"/>
              </a:rPr>
              <a:t>Scalability</a:t>
            </a:r>
            <a:endParaRPr lang="en-US" sz="2150" dirty="0"/>
          </a:p>
        </p:txBody>
      </p:sp>
      <p:sp>
        <p:nvSpPr>
          <p:cNvPr id="15" name="Text 12"/>
          <p:cNvSpPr/>
          <p:nvPr/>
        </p:nvSpPr>
        <p:spPr>
          <a:xfrm>
            <a:off x="7657386" y="7028021"/>
            <a:ext cx="5961698" cy="356949"/>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MongoDB and PHP ensure growth accommodation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9633"/>
            <a:ext cx="6162556"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Architecture Diagram</a:t>
            </a:r>
            <a:endParaRPr lang="en-US" sz="4450" dirty="0"/>
          </a:p>
        </p:txBody>
      </p:sp>
      <p:sp>
        <p:nvSpPr>
          <p:cNvPr id="4" name="Text 1"/>
          <p:cNvSpPr/>
          <p:nvPr/>
        </p:nvSpPr>
        <p:spPr>
          <a:xfrm>
            <a:off x="6280190" y="287857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Farm Management System's architecture is designed for efficiency and scalability. It consists of a frontend developed using HTML, CSS, and JavaScript, providing a responsive and interactive user interface. The backend is powered by PHP for server-side scripting and MongoDB for robust data storage.</a:t>
            </a:r>
            <a:endParaRPr lang="en-US" sz="1750" dirty="0"/>
          </a:p>
        </p:txBody>
      </p:sp>
      <p:sp>
        <p:nvSpPr>
          <p:cNvPr id="5" name="Text 2"/>
          <p:cNvSpPr/>
          <p:nvPr/>
        </p:nvSpPr>
        <p:spPr>
          <a:xfrm>
            <a:off x="6280190" y="4948238"/>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An API layer facilitates seamless communication between the frontend and backend, ensuring efficient data exchange. The system is modular, incorporating various components such as Farmer Kit, Contact Details, Blogs, News, Farmers' Market, and User Accounts.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1991" y="543639"/>
            <a:ext cx="4942880" cy="617934"/>
          </a:xfrm>
          <a:prstGeom prst="rect">
            <a:avLst/>
          </a:prstGeom>
          <a:noFill/>
          <a:ln/>
        </p:spPr>
        <p:txBody>
          <a:bodyPr wrap="none" lIns="0" tIns="0" rIns="0" bIns="0" rtlCol="0" anchor="t"/>
          <a:lstStyle/>
          <a:p>
            <a:pPr marL="0" indent="0">
              <a:lnSpc>
                <a:spcPts val="4850"/>
              </a:lnSpc>
              <a:buNone/>
            </a:pPr>
            <a:r>
              <a:rPr lang="en-US" sz="3850" dirty="0">
                <a:solidFill>
                  <a:srgbClr val="F2F0F4"/>
                </a:solidFill>
                <a:latin typeface="Montserrat" pitchFamily="34" charset="0"/>
                <a:ea typeface="Montserrat" pitchFamily="34" charset="-122"/>
                <a:cs typeface="Montserrat" pitchFamily="34" charset="-120"/>
              </a:rPr>
              <a:t>Key Modules</a:t>
            </a:r>
            <a:endParaRPr lang="en-US" sz="3850" dirty="0"/>
          </a:p>
        </p:txBody>
      </p:sp>
      <p:sp>
        <p:nvSpPr>
          <p:cNvPr id="3" name="Shape 1"/>
          <p:cNvSpPr/>
          <p:nvPr/>
        </p:nvSpPr>
        <p:spPr>
          <a:xfrm>
            <a:off x="7303770" y="1556980"/>
            <a:ext cx="22860" cy="6129218"/>
          </a:xfrm>
          <a:prstGeom prst="roundRect">
            <a:avLst>
              <a:gd name="adj" fmla="val 363264"/>
            </a:avLst>
          </a:prstGeom>
          <a:solidFill>
            <a:srgbClr val="4A2C85"/>
          </a:solidFill>
          <a:ln/>
        </p:spPr>
      </p:sp>
      <p:sp>
        <p:nvSpPr>
          <p:cNvPr id="4" name="Shape 2"/>
          <p:cNvSpPr/>
          <p:nvPr/>
        </p:nvSpPr>
        <p:spPr>
          <a:xfrm>
            <a:off x="6423660" y="1990368"/>
            <a:ext cx="691991" cy="22860"/>
          </a:xfrm>
          <a:prstGeom prst="roundRect">
            <a:avLst>
              <a:gd name="adj" fmla="val 363264"/>
            </a:avLst>
          </a:prstGeom>
          <a:solidFill>
            <a:srgbClr val="4A2C85"/>
          </a:solidFill>
          <a:ln/>
        </p:spPr>
      </p:sp>
      <p:sp>
        <p:nvSpPr>
          <p:cNvPr id="5" name="Shape 3"/>
          <p:cNvSpPr/>
          <p:nvPr/>
        </p:nvSpPr>
        <p:spPr>
          <a:xfrm>
            <a:off x="7092791" y="1779389"/>
            <a:ext cx="444818" cy="444818"/>
          </a:xfrm>
          <a:prstGeom prst="roundRect">
            <a:avLst>
              <a:gd name="adj" fmla="val 18669"/>
            </a:avLst>
          </a:prstGeom>
          <a:solidFill>
            <a:srgbClr val="31136C"/>
          </a:solidFill>
          <a:ln w="7620">
            <a:solidFill>
              <a:srgbClr val="4A2C85"/>
            </a:solidFill>
            <a:prstDash val="solid"/>
          </a:ln>
        </p:spPr>
      </p:sp>
      <p:sp>
        <p:nvSpPr>
          <p:cNvPr id="6" name="Text 4"/>
          <p:cNvSpPr/>
          <p:nvPr/>
        </p:nvSpPr>
        <p:spPr>
          <a:xfrm>
            <a:off x="7261622" y="1853446"/>
            <a:ext cx="107037" cy="296585"/>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1</a:t>
            </a:r>
            <a:endParaRPr lang="en-US" sz="2300" dirty="0"/>
          </a:p>
        </p:txBody>
      </p:sp>
      <p:sp>
        <p:nvSpPr>
          <p:cNvPr id="7" name="Text 5"/>
          <p:cNvSpPr/>
          <p:nvPr/>
        </p:nvSpPr>
        <p:spPr>
          <a:xfrm>
            <a:off x="3756422" y="1754624"/>
            <a:ext cx="2471380" cy="308967"/>
          </a:xfrm>
          <a:prstGeom prst="rect">
            <a:avLst/>
          </a:prstGeom>
          <a:noFill/>
          <a:ln/>
        </p:spPr>
        <p:txBody>
          <a:bodyPr wrap="none" lIns="0" tIns="0" rIns="0" bIns="0" rtlCol="0" anchor="t"/>
          <a:lstStyle/>
          <a:p>
            <a:pPr marL="0" indent="0" algn="r">
              <a:lnSpc>
                <a:spcPts val="2400"/>
              </a:lnSpc>
              <a:buNone/>
            </a:pPr>
            <a:r>
              <a:rPr lang="en-US" sz="1900" dirty="0">
                <a:solidFill>
                  <a:srgbClr val="DCD7E5"/>
                </a:solidFill>
                <a:latin typeface="Montserrat" pitchFamily="34" charset="0"/>
                <a:ea typeface="Montserrat" pitchFamily="34" charset="-122"/>
                <a:cs typeface="Montserrat" pitchFamily="34" charset="-120"/>
              </a:rPr>
              <a:t>Home Page</a:t>
            </a:r>
            <a:endParaRPr lang="en-US" sz="1900" dirty="0"/>
          </a:p>
        </p:txBody>
      </p:sp>
      <p:sp>
        <p:nvSpPr>
          <p:cNvPr id="8" name="Text 6"/>
          <p:cNvSpPr/>
          <p:nvPr/>
        </p:nvSpPr>
        <p:spPr>
          <a:xfrm>
            <a:off x="691991" y="2182177"/>
            <a:ext cx="5535811" cy="632698"/>
          </a:xfrm>
          <a:prstGeom prst="rect">
            <a:avLst/>
          </a:prstGeom>
          <a:noFill/>
          <a:ln/>
        </p:spPr>
        <p:txBody>
          <a:bodyPr wrap="square" lIns="0" tIns="0" rIns="0" bIns="0" rtlCol="0" anchor="t"/>
          <a:lstStyle/>
          <a:p>
            <a:pPr marL="0" indent="0" algn="r">
              <a:lnSpc>
                <a:spcPts val="2450"/>
              </a:lnSpc>
              <a:buNone/>
            </a:pPr>
            <a:r>
              <a:rPr lang="en-US" sz="1550" dirty="0">
                <a:solidFill>
                  <a:srgbClr val="DCD7E5"/>
                </a:solidFill>
                <a:latin typeface="Heebo Light" pitchFamily="34" charset="0"/>
                <a:ea typeface="Heebo Light" pitchFamily="34" charset="-122"/>
                <a:cs typeface="Heebo Light" pitchFamily="34" charset="-120"/>
              </a:rPr>
              <a:t>Central dashboard with activity summaries and weather updates</a:t>
            </a:r>
            <a:endParaRPr lang="en-US" sz="1550" dirty="0"/>
          </a:p>
        </p:txBody>
      </p:sp>
      <p:sp>
        <p:nvSpPr>
          <p:cNvPr id="9" name="Shape 7"/>
          <p:cNvSpPr/>
          <p:nvPr/>
        </p:nvSpPr>
        <p:spPr>
          <a:xfrm>
            <a:off x="7514749" y="2978825"/>
            <a:ext cx="691991" cy="22860"/>
          </a:xfrm>
          <a:prstGeom prst="roundRect">
            <a:avLst>
              <a:gd name="adj" fmla="val 363264"/>
            </a:avLst>
          </a:prstGeom>
          <a:solidFill>
            <a:srgbClr val="4A2C85"/>
          </a:solidFill>
          <a:ln/>
        </p:spPr>
      </p:sp>
      <p:sp>
        <p:nvSpPr>
          <p:cNvPr id="10" name="Shape 8"/>
          <p:cNvSpPr/>
          <p:nvPr/>
        </p:nvSpPr>
        <p:spPr>
          <a:xfrm>
            <a:off x="7092791" y="2767846"/>
            <a:ext cx="444818" cy="444818"/>
          </a:xfrm>
          <a:prstGeom prst="roundRect">
            <a:avLst>
              <a:gd name="adj" fmla="val 18669"/>
            </a:avLst>
          </a:prstGeom>
          <a:solidFill>
            <a:srgbClr val="31136C"/>
          </a:solidFill>
          <a:ln w="7620">
            <a:solidFill>
              <a:srgbClr val="4A2C85"/>
            </a:solidFill>
            <a:prstDash val="solid"/>
          </a:ln>
        </p:spPr>
      </p:sp>
      <p:sp>
        <p:nvSpPr>
          <p:cNvPr id="11" name="Text 9"/>
          <p:cNvSpPr/>
          <p:nvPr/>
        </p:nvSpPr>
        <p:spPr>
          <a:xfrm>
            <a:off x="7230904" y="2841903"/>
            <a:ext cx="168473" cy="296585"/>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2</a:t>
            </a:r>
            <a:endParaRPr lang="en-US" sz="2300" dirty="0"/>
          </a:p>
        </p:txBody>
      </p:sp>
      <p:sp>
        <p:nvSpPr>
          <p:cNvPr id="12" name="Text 10"/>
          <p:cNvSpPr/>
          <p:nvPr/>
        </p:nvSpPr>
        <p:spPr>
          <a:xfrm>
            <a:off x="8402598" y="2743081"/>
            <a:ext cx="2471380" cy="308967"/>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Farmer Kit</a:t>
            </a:r>
            <a:endParaRPr lang="en-US" sz="1900" dirty="0"/>
          </a:p>
        </p:txBody>
      </p:sp>
      <p:sp>
        <p:nvSpPr>
          <p:cNvPr id="13" name="Text 11"/>
          <p:cNvSpPr/>
          <p:nvPr/>
        </p:nvSpPr>
        <p:spPr>
          <a:xfrm>
            <a:off x="8402598" y="3170634"/>
            <a:ext cx="5535811" cy="316349"/>
          </a:xfrm>
          <a:prstGeom prst="rect">
            <a:avLst/>
          </a:prstGeom>
          <a:noFill/>
          <a:ln/>
        </p:spPr>
        <p:txBody>
          <a:bodyPr wrap="none" lIns="0" tIns="0" rIns="0" bIns="0" rtlCol="0" anchor="t"/>
          <a:lstStyle/>
          <a:p>
            <a:pPr marL="0" indent="0" algn="l">
              <a:lnSpc>
                <a:spcPts val="2450"/>
              </a:lnSpc>
              <a:buNone/>
            </a:pPr>
            <a:r>
              <a:rPr lang="en-US" sz="1550" dirty="0">
                <a:solidFill>
                  <a:srgbClr val="DCD7E5"/>
                </a:solidFill>
                <a:latin typeface="Heebo Light" pitchFamily="34" charset="0"/>
                <a:ea typeface="Heebo Light" pitchFamily="34" charset="-122"/>
                <a:cs typeface="Heebo Light" pitchFamily="34" charset="-120"/>
              </a:rPr>
              <a:t>Tools for crop yield calculation and pest management</a:t>
            </a:r>
            <a:endParaRPr lang="en-US" sz="1550" dirty="0"/>
          </a:p>
        </p:txBody>
      </p:sp>
      <p:sp>
        <p:nvSpPr>
          <p:cNvPr id="14" name="Shape 12"/>
          <p:cNvSpPr/>
          <p:nvPr/>
        </p:nvSpPr>
        <p:spPr>
          <a:xfrm>
            <a:off x="6423660" y="3868460"/>
            <a:ext cx="691991" cy="22860"/>
          </a:xfrm>
          <a:prstGeom prst="roundRect">
            <a:avLst>
              <a:gd name="adj" fmla="val 363264"/>
            </a:avLst>
          </a:prstGeom>
          <a:solidFill>
            <a:srgbClr val="4A2C85"/>
          </a:solidFill>
          <a:ln/>
        </p:spPr>
      </p:sp>
      <p:sp>
        <p:nvSpPr>
          <p:cNvPr id="15" name="Shape 13"/>
          <p:cNvSpPr/>
          <p:nvPr/>
        </p:nvSpPr>
        <p:spPr>
          <a:xfrm>
            <a:off x="7092791" y="3657481"/>
            <a:ext cx="444818" cy="444818"/>
          </a:xfrm>
          <a:prstGeom prst="roundRect">
            <a:avLst>
              <a:gd name="adj" fmla="val 18669"/>
            </a:avLst>
          </a:prstGeom>
          <a:solidFill>
            <a:srgbClr val="31136C"/>
          </a:solidFill>
          <a:ln w="7620">
            <a:solidFill>
              <a:srgbClr val="4A2C85"/>
            </a:solidFill>
            <a:prstDash val="solid"/>
          </a:ln>
        </p:spPr>
      </p:sp>
      <p:sp>
        <p:nvSpPr>
          <p:cNvPr id="16" name="Text 14"/>
          <p:cNvSpPr/>
          <p:nvPr/>
        </p:nvSpPr>
        <p:spPr>
          <a:xfrm>
            <a:off x="7231499" y="3731538"/>
            <a:ext cx="167283" cy="296585"/>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3</a:t>
            </a:r>
            <a:endParaRPr lang="en-US" sz="2300" dirty="0"/>
          </a:p>
        </p:txBody>
      </p:sp>
      <p:sp>
        <p:nvSpPr>
          <p:cNvPr id="17" name="Text 15"/>
          <p:cNvSpPr/>
          <p:nvPr/>
        </p:nvSpPr>
        <p:spPr>
          <a:xfrm>
            <a:off x="3756422" y="3632716"/>
            <a:ext cx="2471380" cy="308967"/>
          </a:xfrm>
          <a:prstGeom prst="rect">
            <a:avLst/>
          </a:prstGeom>
          <a:noFill/>
          <a:ln/>
        </p:spPr>
        <p:txBody>
          <a:bodyPr wrap="none" lIns="0" tIns="0" rIns="0" bIns="0" rtlCol="0" anchor="t"/>
          <a:lstStyle/>
          <a:p>
            <a:pPr marL="0" indent="0" algn="r">
              <a:lnSpc>
                <a:spcPts val="2400"/>
              </a:lnSpc>
              <a:buNone/>
            </a:pPr>
            <a:r>
              <a:rPr lang="en-US" sz="1900" dirty="0">
                <a:solidFill>
                  <a:srgbClr val="DCD7E5"/>
                </a:solidFill>
                <a:latin typeface="Montserrat" pitchFamily="34" charset="0"/>
                <a:ea typeface="Montserrat" pitchFamily="34" charset="-122"/>
                <a:cs typeface="Montserrat" pitchFamily="34" charset="-120"/>
              </a:rPr>
              <a:t>Contact Details</a:t>
            </a:r>
            <a:endParaRPr lang="en-US" sz="1900" dirty="0"/>
          </a:p>
        </p:txBody>
      </p:sp>
      <p:sp>
        <p:nvSpPr>
          <p:cNvPr id="18" name="Text 16"/>
          <p:cNvSpPr/>
          <p:nvPr/>
        </p:nvSpPr>
        <p:spPr>
          <a:xfrm>
            <a:off x="691991" y="4060269"/>
            <a:ext cx="5535811" cy="316349"/>
          </a:xfrm>
          <a:prstGeom prst="rect">
            <a:avLst/>
          </a:prstGeom>
          <a:noFill/>
          <a:ln/>
        </p:spPr>
        <p:txBody>
          <a:bodyPr wrap="none" lIns="0" tIns="0" rIns="0" bIns="0" rtlCol="0" anchor="t"/>
          <a:lstStyle/>
          <a:p>
            <a:pPr marL="0" indent="0" algn="r">
              <a:lnSpc>
                <a:spcPts val="2450"/>
              </a:lnSpc>
              <a:buNone/>
            </a:pPr>
            <a:r>
              <a:rPr lang="en-US" sz="1550" dirty="0">
                <a:solidFill>
                  <a:srgbClr val="DCD7E5"/>
                </a:solidFill>
                <a:latin typeface="Heebo Light" pitchFamily="34" charset="0"/>
                <a:ea typeface="Heebo Light" pitchFamily="34" charset="-122"/>
                <a:cs typeface="Heebo Light" pitchFamily="34" charset="-120"/>
              </a:rPr>
              <a:t>Directory of important farming contacts</a:t>
            </a:r>
            <a:endParaRPr lang="en-US" sz="1550" dirty="0"/>
          </a:p>
        </p:txBody>
      </p:sp>
      <p:sp>
        <p:nvSpPr>
          <p:cNvPr id="19" name="Shape 17"/>
          <p:cNvSpPr/>
          <p:nvPr/>
        </p:nvSpPr>
        <p:spPr>
          <a:xfrm>
            <a:off x="7514749" y="4758214"/>
            <a:ext cx="691991" cy="22860"/>
          </a:xfrm>
          <a:prstGeom prst="roundRect">
            <a:avLst>
              <a:gd name="adj" fmla="val 363264"/>
            </a:avLst>
          </a:prstGeom>
          <a:solidFill>
            <a:srgbClr val="4A2C85"/>
          </a:solidFill>
          <a:ln/>
        </p:spPr>
      </p:sp>
      <p:sp>
        <p:nvSpPr>
          <p:cNvPr id="20" name="Shape 18"/>
          <p:cNvSpPr/>
          <p:nvPr/>
        </p:nvSpPr>
        <p:spPr>
          <a:xfrm>
            <a:off x="7092791" y="4547235"/>
            <a:ext cx="444818" cy="444818"/>
          </a:xfrm>
          <a:prstGeom prst="roundRect">
            <a:avLst>
              <a:gd name="adj" fmla="val 18669"/>
            </a:avLst>
          </a:prstGeom>
          <a:solidFill>
            <a:srgbClr val="31136C"/>
          </a:solidFill>
          <a:ln w="7620">
            <a:solidFill>
              <a:srgbClr val="4A2C85"/>
            </a:solidFill>
            <a:prstDash val="solid"/>
          </a:ln>
        </p:spPr>
      </p:sp>
      <p:sp>
        <p:nvSpPr>
          <p:cNvPr id="21" name="Text 19"/>
          <p:cNvSpPr/>
          <p:nvPr/>
        </p:nvSpPr>
        <p:spPr>
          <a:xfrm>
            <a:off x="7217212" y="4621292"/>
            <a:ext cx="195977" cy="296585"/>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4</a:t>
            </a:r>
            <a:endParaRPr lang="en-US" sz="2300" dirty="0"/>
          </a:p>
        </p:txBody>
      </p:sp>
      <p:sp>
        <p:nvSpPr>
          <p:cNvPr id="22" name="Text 20"/>
          <p:cNvSpPr/>
          <p:nvPr/>
        </p:nvSpPr>
        <p:spPr>
          <a:xfrm>
            <a:off x="8402598" y="4522470"/>
            <a:ext cx="2471380" cy="308967"/>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Blogs and News</a:t>
            </a:r>
            <a:endParaRPr lang="en-US" sz="1900" dirty="0"/>
          </a:p>
        </p:txBody>
      </p:sp>
      <p:sp>
        <p:nvSpPr>
          <p:cNvPr id="23" name="Text 21"/>
          <p:cNvSpPr/>
          <p:nvPr/>
        </p:nvSpPr>
        <p:spPr>
          <a:xfrm>
            <a:off x="8402598" y="4950023"/>
            <a:ext cx="5535811" cy="316349"/>
          </a:xfrm>
          <a:prstGeom prst="rect">
            <a:avLst/>
          </a:prstGeom>
          <a:noFill/>
          <a:ln/>
        </p:spPr>
        <p:txBody>
          <a:bodyPr wrap="none" lIns="0" tIns="0" rIns="0" bIns="0" rtlCol="0" anchor="t"/>
          <a:lstStyle/>
          <a:p>
            <a:pPr marL="0" indent="0" algn="l">
              <a:lnSpc>
                <a:spcPts val="2450"/>
              </a:lnSpc>
              <a:buNone/>
            </a:pPr>
            <a:r>
              <a:rPr lang="en-US" sz="1550" dirty="0">
                <a:solidFill>
                  <a:srgbClr val="DCD7E5"/>
                </a:solidFill>
                <a:latin typeface="Heebo Light" pitchFamily="34" charset="0"/>
                <a:ea typeface="Heebo Light" pitchFamily="34" charset="-122"/>
                <a:cs typeface="Heebo Light" pitchFamily="34" charset="-120"/>
              </a:rPr>
              <a:t>Latest agricultural articles and expert insights</a:t>
            </a:r>
            <a:endParaRPr lang="en-US" sz="1550" dirty="0"/>
          </a:p>
        </p:txBody>
      </p:sp>
      <p:sp>
        <p:nvSpPr>
          <p:cNvPr id="24" name="Shape 22"/>
          <p:cNvSpPr/>
          <p:nvPr/>
        </p:nvSpPr>
        <p:spPr>
          <a:xfrm>
            <a:off x="6423660" y="5647968"/>
            <a:ext cx="691991" cy="22860"/>
          </a:xfrm>
          <a:prstGeom prst="roundRect">
            <a:avLst>
              <a:gd name="adj" fmla="val 363264"/>
            </a:avLst>
          </a:prstGeom>
          <a:solidFill>
            <a:srgbClr val="4A2C85"/>
          </a:solidFill>
          <a:ln/>
        </p:spPr>
      </p:sp>
      <p:sp>
        <p:nvSpPr>
          <p:cNvPr id="25" name="Shape 23"/>
          <p:cNvSpPr/>
          <p:nvPr/>
        </p:nvSpPr>
        <p:spPr>
          <a:xfrm>
            <a:off x="7092791" y="5436989"/>
            <a:ext cx="444818" cy="444818"/>
          </a:xfrm>
          <a:prstGeom prst="roundRect">
            <a:avLst>
              <a:gd name="adj" fmla="val 18669"/>
            </a:avLst>
          </a:prstGeom>
          <a:solidFill>
            <a:srgbClr val="31136C"/>
          </a:solidFill>
          <a:ln w="7620">
            <a:solidFill>
              <a:srgbClr val="4A2C85"/>
            </a:solidFill>
            <a:prstDash val="solid"/>
          </a:ln>
        </p:spPr>
      </p:sp>
      <p:sp>
        <p:nvSpPr>
          <p:cNvPr id="26" name="Text 24"/>
          <p:cNvSpPr/>
          <p:nvPr/>
        </p:nvSpPr>
        <p:spPr>
          <a:xfrm>
            <a:off x="7231261" y="5511046"/>
            <a:ext cx="167878" cy="296585"/>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5</a:t>
            </a:r>
            <a:endParaRPr lang="en-US" sz="2300" dirty="0"/>
          </a:p>
        </p:txBody>
      </p:sp>
      <p:sp>
        <p:nvSpPr>
          <p:cNvPr id="27" name="Text 25"/>
          <p:cNvSpPr/>
          <p:nvPr/>
        </p:nvSpPr>
        <p:spPr>
          <a:xfrm>
            <a:off x="3756422" y="5412224"/>
            <a:ext cx="2471380" cy="308967"/>
          </a:xfrm>
          <a:prstGeom prst="rect">
            <a:avLst/>
          </a:prstGeom>
          <a:noFill/>
          <a:ln/>
        </p:spPr>
        <p:txBody>
          <a:bodyPr wrap="none" lIns="0" tIns="0" rIns="0" bIns="0" rtlCol="0" anchor="t"/>
          <a:lstStyle/>
          <a:p>
            <a:pPr marL="0" indent="0" algn="r">
              <a:lnSpc>
                <a:spcPts val="2400"/>
              </a:lnSpc>
              <a:buNone/>
            </a:pPr>
            <a:r>
              <a:rPr lang="en-US" sz="1900" dirty="0">
                <a:solidFill>
                  <a:srgbClr val="DCD7E5"/>
                </a:solidFill>
                <a:latin typeface="Montserrat" pitchFamily="34" charset="0"/>
                <a:ea typeface="Montserrat" pitchFamily="34" charset="-122"/>
                <a:cs typeface="Montserrat" pitchFamily="34" charset="-120"/>
              </a:rPr>
              <a:t>Farmers' Market</a:t>
            </a:r>
            <a:endParaRPr lang="en-US" sz="1900" dirty="0"/>
          </a:p>
        </p:txBody>
      </p:sp>
      <p:sp>
        <p:nvSpPr>
          <p:cNvPr id="28" name="Text 26"/>
          <p:cNvSpPr/>
          <p:nvPr/>
        </p:nvSpPr>
        <p:spPr>
          <a:xfrm>
            <a:off x="691991" y="5839778"/>
            <a:ext cx="5535811" cy="316349"/>
          </a:xfrm>
          <a:prstGeom prst="rect">
            <a:avLst/>
          </a:prstGeom>
          <a:noFill/>
          <a:ln/>
        </p:spPr>
        <p:txBody>
          <a:bodyPr wrap="none" lIns="0" tIns="0" rIns="0" bIns="0" rtlCol="0" anchor="t"/>
          <a:lstStyle/>
          <a:p>
            <a:pPr marL="0" indent="0" algn="r">
              <a:lnSpc>
                <a:spcPts val="2450"/>
              </a:lnSpc>
              <a:buNone/>
            </a:pPr>
            <a:r>
              <a:rPr lang="en-US" sz="1550" dirty="0">
                <a:solidFill>
                  <a:srgbClr val="DCD7E5"/>
                </a:solidFill>
                <a:latin typeface="Heebo Light" pitchFamily="34" charset="0"/>
                <a:ea typeface="Heebo Light" pitchFamily="34" charset="-122"/>
                <a:cs typeface="Heebo Light" pitchFamily="34" charset="-120"/>
              </a:rPr>
              <a:t>Platform for buying and selling farm products</a:t>
            </a:r>
            <a:endParaRPr lang="en-US" sz="1550" dirty="0"/>
          </a:p>
        </p:txBody>
      </p:sp>
      <p:sp>
        <p:nvSpPr>
          <p:cNvPr id="29" name="Shape 27"/>
          <p:cNvSpPr/>
          <p:nvPr/>
        </p:nvSpPr>
        <p:spPr>
          <a:xfrm>
            <a:off x="7514749" y="6537722"/>
            <a:ext cx="691991" cy="22860"/>
          </a:xfrm>
          <a:prstGeom prst="roundRect">
            <a:avLst>
              <a:gd name="adj" fmla="val 363264"/>
            </a:avLst>
          </a:prstGeom>
          <a:solidFill>
            <a:srgbClr val="4A2C85"/>
          </a:solidFill>
          <a:ln/>
        </p:spPr>
      </p:sp>
      <p:sp>
        <p:nvSpPr>
          <p:cNvPr id="30" name="Shape 28"/>
          <p:cNvSpPr/>
          <p:nvPr/>
        </p:nvSpPr>
        <p:spPr>
          <a:xfrm>
            <a:off x="7092791" y="6326743"/>
            <a:ext cx="444818" cy="444818"/>
          </a:xfrm>
          <a:prstGeom prst="roundRect">
            <a:avLst>
              <a:gd name="adj" fmla="val 18669"/>
            </a:avLst>
          </a:prstGeom>
          <a:solidFill>
            <a:srgbClr val="31136C"/>
          </a:solidFill>
          <a:ln w="7620">
            <a:solidFill>
              <a:srgbClr val="4A2C85"/>
            </a:solidFill>
            <a:prstDash val="solid"/>
          </a:ln>
        </p:spPr>
      </p:sp>
      <p:sp>
        <p:nvSpPr>
          <p:cNvPr id="31" name="Text 29"/>
          <p:cNvSpPr/>
          <p:nvPr/>
        </p:nvSpPr>
        <p:spPr>
          <a:xfrm>
            <a:off x="7224832" y="6400800"/>
            <a:ext cx="180618" cy="296585"/>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6</a:t>
            </a:r>
            <a:endParaRPr lang="en-US" sz="2300" dirty="0"/>
          </a:p>
        </p:txBody>
      </p:sp>
      <p:sp>
        <p:nvSpPr>
          <p:cNvPr id="32" name="Text 30"/>
          <p:cNvSpPr/>
          <p:nvPr/>
        </p:nvSpPr>
        <p:spPr>
          <a:xfrm>
            <a:off x="8402598" y="6301978"/>
            <a:ext cx="2471380" cy="308967"/>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My Account</a:t>
            </a:r>
            <a:endParaRPr lang="en-US" sz="1900" dirty="0"/>
          </a:p>
        </p:txBody>
      </p:sp>
      <p:sp>
        <p:nvSpPr>
          <p:cNvPr id="33" name="Text 31"/>
          <p:cNvSpPr/>
          <p:nvPr/>
        </p:nvSpPr>
        <p:spPr>
          <a:xfrm>
            <a:off x="8402598" y="6729532"/>
            <a:ext cx="5535811" cy="316349"/>
          </a:xfrm>
          <a:prstGeom prst="rect">
            <a:avLst/>
          </a:prstGeom>
          <a:noFill/>
          <a:ln/>
        </p:spPr>
        <p:txBody>
          <a:bodyPr wrap="none" lIns="0" tIns="0" rIns="0" bIns="0" rtlCol="0" anchor="t"/>
          <a:lstStyle/>
          <a:p>
            <a:pPr marL="0" indent="0" algn="l">
              <a:lnSpc>
                <a:spcPts val="2450"/>
              </a:lnSpc>
              <a:buNone/>
            </a:pPr>
            <a:r>
              <a:rPr lang="en-US" sz="1550" dirty="0">
                <a:solidFill>
                  <a:srgbClr val="DCD7E5"/>
                </a:solidFill>
                <a:latin typeface="Heebo Light" pitchFamily="34" charset="0"/>
                <a:ea typeface="Heebo Light" pitchFamily="34" charset="-122"/>
                <a:cs typeface="Heebo Light" pitchFamily="34" charset="-120"/>
              </a:rPr>
              <a:t>Personalized profiles for managing farm operations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957"/>
          </a:xfrm>
          <a:prstGeom prst="rect">
            <a:avLst/>
          </a:prstGeom>
        </p:spPr>
      </p:pic>
      <p:sp>
        <p:nvSpPr>
          <p:cNvPr id="3" name="Text 0"/>
          <p:cNvSpPr/>
          <p:nvPr/>
        </p:nvSpPr>
        <p:spPr>
          <a:xfrm>
            <a:off x="605552" y="475774"/>
            <a:ext cx="6186488" cy="540663"/>
          </a:xfrm>
          <a:prstGeom prst="rect">
            <a:avLst/>
          </a:prstGeom>
          <a:noFill/>
          <a:ln/>
        </p:spPr>
        <p:txBody>
          <a:bodyPr wrap="none" lIns="0" tIns="0" rIns="0" bIns="0" rtlCol="0" anchor="t"/>
          <a:lstStyle/>
          <a:p>
            <a:pPr marL="0" indent="0">
              <a:lnSpc>
                <a:spcPts val="4250"/>
              </a:lnSpc>
              <a:buNone/>
            </a:pPr>
            <a:r>
              <a:rPr lang="en-US" sz="3400" dirty="0">
                <a:solidFill>
                  <a:srgbClr val="F2F0F4"/>
                </a:solidFill>
                <a:latin typeface="Montserrat" pitchFamily="34" charset="0"/>
                <a:ea typeface="Montserrat" pitchFamily="34" charset="-122"/>
                <a:cs typeface="Montserrat" pitchFamily="34" charset="-120"/>
              </a:rPr>
              <a:t>Conclusion and Future Work</a:t>
            </a:r>
            <a:endParaRPr lang="en-US" sz="3400" dirty="0"/>
          </a:p>
        </p:txBody>
      </p:sp>
      <p:sp>
        <p:nvSpPr>
          <p:cNvPr id="4" name="Text 1"/>
          <p:cNvSpPr/>
          <p:nvPr/>
        </p:nvSpPr>
        <p:spPr>
          <a:xfrm>
            <a:off x="605552" y="1275874"/>
            <a:ext cx="7932896" cy="1106805"/>
          </a:xfrm>
          <a:prstGeom prst="rect">
            <a:avLst/>
          </a:prstGeom>
          <a:noFill/>
          <a:ln/>
        </p:spPr>
        <p:txBody>
          <a:bodyPr wrap="square" lIns="0" tIns="0" rIns="0" bIns="0" rtlCol="0" anchor="t"/>
          <a:lstStyle/>
          <a:p>
            <a:pPr marL="0" indent="0">
              <a:lnSpc>
                <a:spcPts val="2150"/>
              </a:lnSpc>
              <a:buNone/>
            </a:pPr>
            <a:r>
              <a:rPr lang="en-US" sz="1350" dirty="0">
                <a:solidFill>
                  <a:srgbClr val="DCD7E5"/>
                </a:solidFill>
                <a:latin typeface="Heebo Light" pitchFamily="34" charset="0"/>
                <a:ea typeface="Heebo Light" pitchFamily="34" charset="-122"/>
                <a:cs typeface="Heebo Light" pitchFamily="34" charset="-120"/>
              </a:rPr>
              <a:t>The Farm Management System represents a significant leap forward in agricultural technology. By enhancing farm management efficiency and accuracy, it empowers farmers to make data-driven decisions and optimize their operations. The integrated platform addresses the limitations of traditional methods, providing a cost-effective and user-friendly solution.</a:t>
            </a:r>
            <a:endParaRPr lang="en-US" sz="1350" dirty="0"/>
          </a:p>
        </p:txBody>
      </p:sp>
      <p:sp>
        <p:nvSpPr>
          <p:cNvPr id="5" name="Text 2"/>
          <p:cNvSpPr/>
          <p:nvPr/>
        </p:nvSpPr>
        <p:spPr>
          <a:xfrm>
            <a:off x="605552" y="2577227"/>
            <a:ext cx="7932896" cy="830104"/>
          </a:xfrm>
          <a:prstGeom prst="rect">
            <a:avLst/>
          </a:prstGeom>
          <a:noFill/>
          <a:ln/>
        </p:spPr>
        <p:txBody>
          <a:bodyPr wrap="square" lIns="0" tIns="0" rIns="0" bIns="0" rtlCol="0" anchor="t"/>
          <a:lstStyle/>
          <a:p>
            <a:pPr marL="0" indent="0">
              <a:lnSpc>
                <a:spcPts val="2150"/>
              </a:lnSpc>
              <a:buNone/>
            </a:pPr>
            <a:r>
              <a:rPr lang="en-US" sz="1350" dirty="0">
                <a:solidFill>
                  <a:srgbClr val="DCD7E5"/>
                </a:solidFill>
                <a:latin typeface="Heebo Light" pitchFamily="34" charset="0"/>
                <a:ea typeface="Heebo Light" pitchFamily="34" charset="-122"/>
                <a:cs typeface="Heebo Light" pitchFamily="34" charset="-120"/>
              </a:rPr>
              <a:t>Looking ahead, future developments may include advanced analytics for predictive farming, a mobile app for on-the-go management, and multi-language support to cater to a global farming community. These enhancements will further solidify the system's role in modernizing agriculture.</a:t>
            </a:r>
            <a:endParaRPr lang="en-US" sz="1350" dirty="0"/>
          </a:p>
        </p:txBody>
      </p:sp>
      <p:pic>
        <p:nvPicPr>
          <p:cNvPr id="6" name="Image 1" descr="preencoded.png"/>
          <p:cNvPicPr>
            <a:picLocks noChangeAspect="1"/>
          </p:cNvPicPr>
          <p:nvPr/>
        </p:nvPicPr>
        <p:blipFill>
          <a:blip r:embed="rId4"/>
          <a:stretch>
            <a:fillRect/>
          </a:stretch>
        </p:blipFill>
        <p:spPr>
          <a:xfrm>
            <a:off x="605552" y="3601879"/>
            <a:ext cx="865108" cy="1384102"/>
          </a:xfrm>
          <a:prstGeom prst="rect">
            <a:avLst/>
          </a:prstGeom>
        </p:spPr>
      </p:pic>
      <p:sp>
        <p:nvSpPr>
          <p:cNvPr id="7" name="Text 3"/>
          <p:cNvSpPr/>
          <p:nvPr/>
        </p:nvSpPr>
        <p:spPr>
          <a:xfrm>
            <a:off x="1730097" y="3774877"/>
            <a:ext cx="2162770" cy="270391"/>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Current System</a:t>
            </a:r>
            <a:endParaRPr lang="en-US" sz="1700" dirty="0"/>
          </a:p>
        </p:txBody>
      </p:sp>
      <p:sp>
        <p:nvSpPr>
          <p:cNvPr id="8" name="Text 4"/>
          <p:cNvSpPr/>
          <p:nvPr/>
        </p:nvSpPr>
        <p:spPr>
          <a:xfrm>
            <a:off x="1730097" y="4148971"/>
            <a:ext cx="6808351" cy="276701"/>
          </a:xfrm>
          <a:prstGeom prst="rect">
            <a:avLst/>
          </a:prstGeom>
          <a:noFill/>
          <a:ln/>
        </p:spPr>
        <p:txBody>
          <a:bodyPr wrap="non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Integrated platform for efficient farm management</a:t>
            </a:r>
            <a:endParaRPr lang="en-US" sz="1350" dirty="0"/>
          </a:p>
        </p:txBody>
      </p:sp>
      <p:pic>
        <p:nvPicPr>
          <p:cNvPr id="9" name="Image 2" descr="preencoded.png"/>
          <p:cNvPicPr>
            <a:picLocks noChangeAspect="1"/>
          </p:cNvPicPr>
          <p:nvPr/>
        </p:nvPicPr>
        <p:blipFill>
          <a:blip r:embed="rId5"/>
          <a:stretch>
            <a:fillRect/>
          </a:stretch>
        </p:blipFill>
        <p:spPr>
          <a:xfrm>
            <a:off x="605552" y="4985980"/>
            <a:ext cx="865108" cy="1384102"/>
          </a:xfrm>
          <a:prstGeom prst="rect">
            <a:avLst/>
          </a:prstGeom>
        </p:spPr>
      </p:pic>
      <p:sp>
        <p:nvSpPr>
          <p:cNvPr id="10" name="Text 5"/>
          <p:cNvSpPr/>
          <p:nvPr/>
        </p:nvSpPr>
        <p:spPr>
          <a:xfrm>
            <a:off x="1730097" y="5158978"/>
            <a:ext cx="2162770" cy="270391"/>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Near Future</a:t>
            </a:r>
            <a:endParaRPr lang="en-US" sz="1700" dirty="0"/>
          </a:p>
        </p:txBody>
      </p:sp>
      <p:sp>
        <p:nvSpPr>
          <p:cNvPr id="11" name="Text 6"/>
          <p:cNvSpPr/>
          <p:nvPr/>
        </p:nvSpPr>
        <p:spPr>
          <a:xfrm>
            <a:off x="1730097" y="5533072"/>
            <a:ext cx="6808351" cy="276701"/>
          </a:xfrm>
          <a:prstGeom prst="rect">
            <a:avLst/>
          </a:prstGeom>
          <a:noFill/>
          <a:ln/>
        </p:spPr>
        <p:txBody>
          <a:bodyPr wrap="non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Advanced analytics and mobile app development</a:t>
            </a:r>
            <a:endParaRPr lang="en-US" sz="1350" dirty="0"/>
          </a:p>
        </p:txBody>
      </p:sp>
      <p:pic>
        <p:nvPicPr>
          <p:cNvPr id="12" name="Image 3" descr="preencoded.png"/>
          <p:cNvPicPr>
            <a:picLocks noChangeAspect="1"/>
          </p:cNvPicPr>
          <p:nvPr/>
        </p:nvPicPr>
        <p:blipFill>
          <a:blip r:embed="rId6"/>
          <a:stretch>
            <a:fillRect/>
          </a:stretch>
        </p:blipFill>
        <p:spPr>
          <a:xfrm>
            <a:off x="605552" y="6370082"/>
            <a:ext cx="865108" cy="1384102"/>
          </a:xfrm>
          <a:prstGeom prst="rect">
            <a:avLst/>
          </a:prstGeom>
        </p:spPr>
      </p:pic>
      <p:sp>
        <p:nvSpPr>
          <p:cNvPr id="13" name="Text 7"/>
          <p:cNvSpPr/>
          <p:nvPr/>
        </p:nvSpPr>
        <p:spPr>
          <a:xfrm>
            <a:off x="1730097" y="6543080"/>
            <a:ext cx="2162770" cy="270391"/>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Long-term Vision</a:t>
            </a:r>
            <a:endParaRPr lang="en-US" sz="1700" dirty="0"/>
          </a:p>
        </p:txBody>
      </p:sp>
      <p:sp>
        <p:nvSpPr>
          <p:cNvPr id="14" name="Text 8"/>
          <p:cNvSpPr/>
          <p:nvPr/>
        </p:nvSpPr>
        <p:spPr>
          <a:xfrm>
            <a:off x="1730097" y="6917174"/>
            <a:ext cx="6808351" cy="276701"/>
          </a:xfrm>
          <a:prstGeom prst="rect">
            <a:avLst/>
          </a:prstGeom>
          <a:noFill/>
          <a:ln/>
        </p:spPr>
        <p:txBody>
          <a:bodyPr wrap="non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Global expansion with multi-language support</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680</Words>
  <Application>Microsoft Office PowerPoint</Application>
  <PresentationFormat>Custom</PresentationFormat>
  <Paragraphs>100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Montserrat</vt:lpstr>
      <vt:lpstr>Heebo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1</cp:revision>
  <dcterms:created xsi:type="dcterms:W3CDTF">2024-11-07T15:42:17Z</dcterms:created>
  <dcterms:modified xsi:type="dcterms:W3CDTF">2024-11-20T15:09:25Z</dcterms:modified>
</cp:coreProperties>
</file>